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9" r:id="rId3"/>
    <p:sldId id="273" r:id="rId4"/>
    <p:sldId id="274" r:id="rId5"/>
    <p:sldId id="278" r:id="rId6"/>
    <p:sldId id="272" r:id="rId7"/>
    <p:sldId id="275" r:id="rId8"/>
    <p:sldId id="276" r:id="rId9"/>
    <p:sldId id="280" r:id="rId10"/>
    <p:sldId id="27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71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8B8C7B-B1BC-154C-9942-2806AEA044D1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2C741F-EA49-7043-8EB1-4951A0C42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762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Explain</a:t>
            </a:r>
            <a:r>
              <a:rPr lang="en-GB" baseline="0" dirty="0"/>
              <a:t> what these headlines mean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E6F02E-C4F9-43B3-A10B-17B33D1053E2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775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I’ll update this with live data</a:t>
            </a:r>
            <a:r>
              <a:rPr lang="en-GB" baseline="0" dirty="0"/>
              <a:t> closer to the time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E6F02E-C4F9-43B3-A10B-17B33D1053E2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321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E6F02E-C4F9-43B3-A10B-17B33D1053E2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370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538C7-FCE9-40CE-A50B-C6EE3C0A506D}" type="datetimeFigureOut">
              <a:rPr lang="en-GB" smtClean="0"/>
              <a:t>08/08/2023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C88BB-D285-4013-B729-36A3BA5C1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628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538C7-FCE9-40CE-A50B-C6EE3C0A506D}" type="datetimeFigureOut">
              <a:rPr lang="en-GB" smtClean="0"/>
              <a:t>08/08/2023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C88BB-D285-4013-B729-36A3BA5C1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750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7"/>
            <a:ext cx="20574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7"/>
            <a:ext cx="60198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538C7-FCE9-40CE-A50B-C6EE3C0A506D}" type="datetimeFigureOut">
              <a:rPr lang="en-GB" smtClean="0"/>
              <a:t>08/08/2023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C88BB-D285-4013-B729-36A3BA5C1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067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538C7-FCE9-40CE-A50B-C6EE3C0A506D}" type="datetimeFigureOut">
              <a:rPr lang="en-GB" smtClean="0"/>
              <a:t>08/08/2023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C88BB-D285-4013-B729-36A3BA5C1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860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538C7-FCE9-40CE-A50B-C6EE3C0A506D}" type="datetimeFigureOut">
              <a:rPr lang="en-GB" smtClean="0"/>
              <a:t>08/08/2023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C88BB-D285-4013-B729-36A3BA5C1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467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538C7-FCE9-40CE-A50B-C6EE3C0A506D}" type="datetimeFigureOut">
              <a:rPr lang="en-GB" smtClean="0"/>
              <a:t>08/08/2023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C88BB-D285-4013-B729-36A3BA5C1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692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538C7-FCE9-40CE-A50B-C6EE3C0A506D}" type="datetimeFigureOut">
              <a:rPr lang="en-GB" smtClean="0"/>
              <a:t>08/08/2023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C88BB-D285-4013-B729-36A3BA5C1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438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538C7-FCE9-40CE-A50B-C6EE3C0A506D}" type="datetimeFigureOut">
              <a:rPr lang="en-GB" smtClean="0"/>
              <a:t>08/08/2023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C88BB-D285-4013-B729-36A3BA5C1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696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538C7-FCE9-40CE-A50B-C6EE3C0A506D}" type="datetimeFigureOut">
              <a:rPr lang="en-GB" smtClean="0"/>
              <a:t>08/08/2023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C88BB-D285-4013-B729-36A3BA5C1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398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538C7-FCE9-40CE-A50B-C6EE3C0A506D}" type="datetimeFigureOut">
              <a:rPr lang="en-GB" smtClean="0"/>
              <a:t>08/08/2023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C88BB-D285-4013-B729-36A3BA5C1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789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538C7-FCE9-40CE-A50B-C6EE3C0A506D}" type="datetimeFigureOut">
              <a:rPr lang="en-GB" smtClean="0"/>
              <a:t>08/08/2023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C88BB-D285-4013-B729-36A3BA5C1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73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538C7-FCE9-40CE-A50B-C6EE3C0A506D}" type="datetimeFigureOut">
              <a:rPr lang="en-GB" smtClean="0"/>
              <a:t>08/08/2023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C88BB-D285-4013-B729-36A3BA5C1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878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dirty="0"/>
          </a:p>
          <a:p>
            <a:pPr marL="0" indent="0" eaLnBrk="1" hangingPunct="1">
              <a:buFont typeface="Arial" charset="0"/>
              <a:buNone/>
              <a:defRPr/>
            </a:pPr>
            <a:endParaRPr lang="en-GB" sz="2800" u="sng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dirty="0"/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AutoNum type="alphaUcPeriod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/>
          </a:p>
        </p:txBody>
      </p:sp>
      <p:pic>
        <p:nvPicPr>
          <p:cNvPr id="3075" name="Picture 3" descr="\\ELHT\Users\G\graya\R2P images\R2P on the war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9" t="6473" r="4865"/>
          <a:stretch/>
        </p:blipFill>
        <p:spPr bwMode="auto">
          <a:xfrm>
            <a:off x="2123728" y="1892831"/>
            <a:ext cx="4568218" cy="338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42657" y="5349215"/>
            <a:ext cx="60549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660066"/>
                </a:solidFill>
              </a:rPr>
              <a:t>Alistair Gray, Clinical Services Lead Pharmacist</a:t>
            </a:r>
          </a:p>
          <a:p>
            <a:pPr algn="ctr"/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East Lancashire Hospitals NHS Trust</a:t>
            </a:r>
          </a:p>
        </p:txBody>
      </p:sp>
      <p:pic>
        <p:nvPicPr>
          <p:cNvPr id="4" name="Picture 3" descr="Screen Shot 2016-04-11 at 19.52.5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3" y="6395665"/>
            <a:ext cx="2874268" cy="454035"/>
          </a:xfrm>
          <a:prstGeom prst="rect">
            <a:avLst/>
          </a:prstGeom>
        </p:spPr>
      </p:pic>
      <p:pic>
        <p:nvPicPr>
          <p:cNvPr id="5" name="Picture 4" descr="ReferToPharmacy_logo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-2427651"/>
            <a:ext cx="8244408" cy="67207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08104" y="6208394"/>
            <a:ext cx="35328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</a:rPr>
              <a:t>@ReferToPharmacy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41"/>
          <a:stretch/>
        </p:blipFill>
        <p:spPr bwMode="auto">
          <a:xfrm>
            <a:off x="4860032" y="6130979"/>
            <a:ext cx="759290" cy="617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58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1" name="Picture 10" descr="Screen Shot 2016-04-11 at 19.52.5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3" y="6395665"/>
            <a:ext cx="2874268" cy="454035"/>
          </a:xfrm>
          <a:prstGeom prst="rect">
            <a:avLst/>
          </a:prstGeom>
        </p:spPr>
      </p:pic>
      <p:pic>
        <p:nvPicPr>
          <p:cNvPr id="12" name="Picture 11" descr="ReferToPharmacy_logo2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0" b="24126"/>
          <a:stretch/>
        </p:blipFill>
        <p:spPr>
          <a:xfrm>
            <a:off x="1043608" y="3"/>
            <a:ext cx="6948264" cy="1340766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67544" y="1461977"/>
            <a:ext cx="8229600" cy="226084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en-GB" b="1" dirty="0"/>
              <a:t>Next steps</a:t>
            </a:r>
          </a:p>
          <a:p>
            <a:r>
              <a:rPr lang="en-GB" sz="2800" b="1" dirty="0"/>
              <a:t>Be advocates for a referral system where you work</a:t>
            </a:r>
          </a:p>
          <a:p>
            <a:r>
              <a:rPr lang="en-GB" sz="2800" b="1" dirty="0"/>
              <a:t>Get in touch to arrange a scoping meeting</a:t>
            </a:r>
          </a:p>
          <a:p>
            <a:pPr marL="0" indent="0" algn="ctr">
              <a:buFont typeface="Arial" pitchFamily="34" charset="0"/>
              <a:buNone/>
            </a:pPr>
            <a:r>
              <a:rPr lang="en-GB" sz="4400" b="1" dirty="0">
                <a:solidFill>
                  <a:srgbClr val="0070C0"/>
                </a:solidFill>
              </a:rPr>
              <a:t>alistair.gray@elht.nhs.uk</a:t>
            </a:r>
          </a:p>
          <a:p>
            <a:pPr marL="0" indent="0">
              <a:buFont typeface="Arial" pitchFamily="34" charset="0"/>
              <a:buNone/>
            </a:pPr>
            <a:endParaRPr lang="en-GB" dirty="0"/>
          </a:p>
          <a:p>
            <a:pPr marL="0" indent="0">
              <a:buFont typeface="Arial" charset="0"/>
              <a:buNone/>
              <a:defRPr/>
            </a:pPr>
            <a:endParaRPr lang="en-US" dirty="0"/>
          </a:p>
          <a:p>
            <a:pPr marL="0" indent="0">
              <a:buFont typeface="Arial" charset="0"/>
              <a:buNone/>
              <a:defRPr/>
            </a:pPr>
            <a:endParaRPr lang="en-US" dirty="0"/>
          </a:p>
          <a:p>
            <a:pPr marL="0" indent="0">
              <a:buFont typeface="Arial" charset="0"/>
              <a:buNone/>
              <a:defRPr/>
            </a:pPr>
            <a:endParaRPr lang="en-US" dirty="0"/>
          </a:p>
          <a:p>
            <a:pPr marL="0" indent="0">
              <a:buFont typeface="Arial" charset="0"/>
              <a:buNone/>
              <a:defRPr/>
            </a:pPr>
            <a:endParaRPr lang="en-US" dirty="0"/>
          </a:p>
          <a:p>
            <a:pPr marL="0" indent="0">
              <a:buFont typeface="Arial" charset="0"/>
              <a:buNone/>
              <a:defRPr/>
            </a:pPr>
            <a:endParaRPr lang="en-US" dirty="0"/>
          </a:p>
          <a:p>
            <a:pPr marL="0" indent="0">
              <a:buFont typeface="Arial" charset="0"/>
              <a:buNone/>
              <a:defRPr/>
            </a:pPr>
            <a:endParaRPr lang="en-US" dirty="0"/>
          </a:p>
          <a:p>
            <a:pPr marL="0" indent="0">
              <a:buFont typeface="Arial" charset="0"/>
              <a:buNone/>
              <a:defRPr/>
            </a:pPr>
            <a:endParaRPr lang="en-US" dirty="0"/>
          </a:p>
          <a:p>
            <a:pPr marL="0" indent="0">
              <a:buFont typeface="Arial" charset="0"/>
              <a:buNone/>
              <a:defRPr/>
            </a:pPr>
            <a:endParaRPr lang="en-US" dirty="0"/>
          </a:p>
          <a:p>
            <a:pPr marL="0" indent="0">
              <a:buFont typeface="Arial" charset="0"/>
              <a:buNone/>
              <a:defRPr/>
            </a:pPr>
            <a:endParaRPr lang="en-US" dirty="0"/>
          </a:p>
          <a:p>
            <a:pPr marL="0" indent="0">
              <a:buFont typeface="Arial" charset="0"/>
              <a:buNone/>
              <a:defRPr/>
            </a:pPr>
            <a:endParaRPr lang="en-GB" sz="2800" u="sng" dirty="0"/>
          </a:p>
          <a:p>
            <a:pPr marL="0" indent="0">
              <a:buFont typeface="Arial" charset="0"/>
              <a:buNone/>
              <a:defRPr/>
            </a:pPr>
            <a:endParaRPr lang="en-US" dirty="0"/>
          </a:p>
          <a:p>
            <a:pPr marL="0" indent="0">
              <a:buFont typeface="Arial" charset="0"/>
              <a:buNone/>
              <a:defRPr/>
            </a:pPr>
            <a:endParaRPr lang="en-US" dirty="0"/>
          </a:p>
          <a:p>
            <a:pPr marL="0" indent="0">
              <a:buFont typeface="Arial" charset="0"/>
              <a:buNone/>
              <a:defRPr/>
            </a:pPr>
            <a:endParaRPr lang="en-US" dirty="0"/>
          </a:p>
          <a:p>
            <a:pPr marL="0" indent="0">
              <a:buFont typeface="Arial" charset="0"/>
              <a:buNone/>
              <a:defRPr/>
            </a:pPr>
            <a:endParaRPr lang="en-US" dirty="0"/>
          </a:p>
          <a:p>
            <a:pPr marL="514350" indent="-514350">
              <a:buFont typeface="Arial" charset="0"/>
              <a:buAutoNum type="alphaUcPeriod"/>
              <a:defRPr/>
            </a:pPr>
            <a:endParaRPr lang="en-US" dirty="0"/>
          </a:p>
          <a:p>
            <a:pPr>
              <a:buFont typeface="Arial"/>
              <a:buChar char="•"/>
              <a:defRPr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3283"/>
            <a:ext cx="9170703" cy="1404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9" t="12879" r="10603" b="14498"/>
          <a:stretch/>
        </p:blipFill>
        <p:spPr>
          <a:xfrm>
            <a:off x="6638306" y="5103640"/>
            <a:ext cx="1822126" cy="175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65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4766865"/>
          </a:xfrm>
        </p:spPr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4100" b="1" dirty="0"/>
              <a:t>Why refer to Community pharmacy?</a:t>
            </a:r>
          </a:p>
          <a:p>
            <a:pPr eaLnBrk="1" fontAlgn="auto" hangingPunct="1">
              <a:lnSpc>
                <a:spcPct val="124000"/>
              </a:lnSpc>
              <a:spcAft>
                <a:spcPts val="0"/>
              </a:spcAft>
              <a:defRPr/>
            </a:pPr>
            <a:r>
              <a:rPr lang="en-US" sz="2800" b="1" i="1" dirty="0">
                <a:latin typeface="+mj-lt"/>
                <a:cs typeface="Arial" panose="020B0604020202020204" pitchFamily="34" charset="0"/>
              </a:rPr>
              <a:t>New Medicine Service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: ↑10% in medicines adherence</a:t>
            </a:r>
          </a:p>
          <a:p>
            <a:pPr eaLnBrk="1" fontAlgn="auto" hangingPunct="1">
              <a:lnSpc>
                <a:spcPct val="124000"/>
              </a:lnSpc>
              <a:spcAft>
                <a:spcPts val="0"/>
              </a:spcAft>
              <a:defRPr/>
            </a:pPr>
            <a:r>
              <a:rPr lang="en-US" sz="2800" b="1" i="1" dirty="0">
                <a:latin typeface="+mj-lt"/>
                <a:cs typeface="Arial" panose="020B0604020202020204" pitchFamily="34" charset="0"/>
              </a:rPr>
              <a:t>Discharge Medication Review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: every £1 spent saves £3</a:t>
            </a:r>
          </a:p>
          <a:p>
            <a:pPr eaLnBrk="1" fontAlgn="auto" hangingPunct="1">
              <a:lnSpc>
                <a:spcPct val="124000"/>
              </a:lnSpc>
              <a:spcAft>
                <a:spcPts val="0"/>
              </a:spcAft>
              <a:defRPr/>
            </a:pPr>
            <a:r>
              <a:rPr lang="en-US" sz="2800" b="1" i="1" dirty="0">
                <a:latin typeface="+mj-lt"/>
                <a:cs typeface="Arial" panose="020B0604020202020204" pitchFamily="34" charset="0"/>
              </a:rPr>
              <a:t>Patient Safety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: sharing the right information when it matters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2800" dirty="0">
              <a:latin typeface="+mj-lt"/>
              <a:cs typeface="Arial" panose="020B0604020202020204" pitchFamily="34" charset="0"/>
            </a:endParaRP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sz="3500" b="1" dirty="0">
                <a:latin typeface="Calibri"/>
                <a:ea typeface="Wingdings"/>
                <a:cs typeface="Arial" panose="020B0604020202020204" pitchFamily="34" charset="0"/>
                <a:sym typeface="Wingdings"/>
              </a:rPr>
              <a:t>↓</a:t>
            </a:r>
            <a:r>
              <a:rPr lang="en-US" sz="3500" b="1" dirty="0">
                <a:latin typeface="+mj-lt"/>
                <a:cs typeface="Arial" panose="020B0604020202020204" pitchFamily="34" charset="0"/>
                <a:sym typeface="Wingdings"/>
              </a:rPr>
              <a:t>Waste</a:t>
            </a: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sz="3500" b="1" dirty="0">
                <a:latin typeface="Calibri"/>
                <a:ea typeface="Wingdings"/>
                <a:cs typeface="Arial" panose="020B0604020202020204" pitchFamily="34" charset="0"/>
                <a:sym typeface="Wingdings"/>
              </a:rPr>
              <a:t>↓</a:t>
            </a:r>
            <a:r>
              <a:rPr lang="en-US" sz="3500" b="1" dirty="0">
                <a:latin typeface="+mj-lt"/>
                <a:cs typeface="Arial" panose="020B0604020202020204" pitchFamily="34" charset="0"/>
                <a:sym typeface="Wingdings"/>
              </a:rPr>
              <a:t>ED attendance</a:t>
            </a: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sz="3500" b="1" dirty="0">
                <a:latin typeface="Calibri"/>
                <a:ea typeface="Wingdings"/>
                <a:cs typeface="Arial" panose="020B0604020202020204" pitchFamily="34" charset="0"/>
                <a:sym typeface="Wingdings"/>
              </a:rPr>
              <a:t>↓</a:t>
            </a:r>
            <a:r>
              <a:rPr lang="en-US" sz="3500" b="1" dirty="0">
                <a:latin typeface="+mj-lt"/>
                <a:cs typeface="Arial" panose="020B0604020202020204" pitchFamily="34" charset="0"/>
                <a:sym typeface="Wingdings"/>
              </a:rPr>
              <a:t>(re)admissions</a:t>
            </a: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sz="3500" b="1" dirty="0">
                <a:latin typeface="+mj-lt"/>
                <a:cs typeface="Arial" panose="020B0604020202020204" pitchFamily="34" charset="0"/>
                <a:sym typeface="Wingdings"/>
              </a:rPr>
              <a:t>↑Safety</a:t>
            </a:r>
            <a:endParaRPr lang="en-US" sz="3500" b="1" dirty="0">
              <a:latin typeface="+mj-lt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dirty="0"/>
          </a:p>
          <a:p>
            <a:pPr marL="0" indent="0" eaLnBrk="1" hangingPunct="1">
              <a:buFont typeface="Arial" charset="0"/>
              <a:buNone/>
              <a:defRPr/>
            </a:pPr>
            <a:endParaRPr lang="en-GB" sz="2800" u="sng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dirty="0"/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AutoNum type="alphaUcPeriod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/>
          </a:p>
        </p:txBody>
      </p:sp>
      <p:pic>
        <p:nvPicPr>
          <p:cNvPr id="8" name="Picture 7" descr="Screen Shot 2016-04-11 at 19.52.5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3" y="6395665"/>
            <a:ext cx="2874268" cy="454035"/>
          </a:xfrm>
          <a:prstGeom prst="rect">
            <a:avLst/>
          </a:prstGeom>
        </p:spPr>
      </p:pic>
      <p:pic>
        <p:nvPicPr>
          <p:cNvPr id="6" name="Picture 5" descr="ReferToPharmacy_logo2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0" b="24126"/>
          <a:stretch/>
        </p:blipFill>
        <p:spPr>
          <a:xfrm>
            <a:off x="1043608" y="3"/>
            <a:ext cx="6948264" cy="134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51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0651" y="274639"/>
            <a:ext cx="8901112" cy="114300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Refer-to-Pharmacy Referrals to Oct‘16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17" y="1772816"/>
            <a:ext cx="8972550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ular Callout 2"/>
          <p:cNvSpPr/>
          <p:nvPr/>
        </p:nvSpPr>
        <p:spPr>
          <a:xfrm>
            <a:off x="3963456" y="1502666"/>
            <a:ext cx="1355271" cy="1045028"/>
          </a:xfrm>
          <a:prstGeom prst="wedgeRectCallout">
            <a:avLst>
              <a:gd name="adj1" fmla="val 116870"/>
              <a:gd name="adj2" fmla="val -5588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85% of all referrals are accepted by the community pharmacy</a:t>
            </a:r>
          </a:p>
        </p:txBody>
      </p:sp>
    </p:spTree>
    <p:extLst>
      <p:ext uri="{BB962C8B-B14F-4D97-AF65-F5344CB8AC3E}">
        <p14:creationId xmlns:p14="http://schemas.microsoft.com/office/powerpoint/2010/main" val="371273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Refer-to-Pharmacy Facts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4986597"/>
              </p:ext>
            </p:extLst>
          </p:nvPr>
        </p:nvGraphicFramePr>
        <p:xfrm>
          <a:off x="413498" y="1444171"/>
          <a:ext cx="6386233" cy="2165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9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0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68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120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68580" marR="6858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68580" marR="6858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Number of</a:t>
                      </a:r>
                      <a:r>
                        <a:rPr lang="en-GB" sz="1600" baseline="0" dirty="0"/>
                        <a:t> referrals</a:t>
                      </a:r>
                      <a:endParaRPr lang="en-GB" sz="1600" dirty="0"/>
                    </a:p>
                  </a:txBody>
                  <a:tcPr marL="68580" marR="6858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597">
                <a:tc gridSpan="2">
                  <a:txBody>
                    <a:bodyPr/>
                    <a:lstStyle/>
                    <a:p>
                      <a:r>
                        <a:rPr lang="en-GB" sz="1800" b="1" dirty="0"/>
                        <a:t>Referrals</a:t>
                      </a:r>
                      <a:r>
                        <a:rPr lang="en-GB" sz="1800" b="1" baseline="0" dirty="0"/>
                        <a:t> made to date: </a:t>
                      </a:r>
                      <a:r>
                        <a:rPr lang="en-GB" sz="1800" b="1" dirty="0"/>
                        <a:t>29 Oct 2015</a:t>
                      </a:r>
                      <a:r>
                        <a:rPr lang="en-GB" sz="1800" b="1" baseline="0" dirty="0"/>
                        <a:t> – 31 Oct 2016</a:t>
                      </a:r>
                      <a:endParaRPr lang="en-GB" sz="1800" b="1" dirty="0"/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5176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200">
                <a:tc gridSpan="2">
                  <a:txBody>
                    <a:bodyPr/>
                    <a:lstStyle/>
                    <a:p>
                      <a:r>
                        <a:rPr lang="en-GB" sz="1800" dirty="0"/>
                        <a:t>Rolling</a:t>
                      </a:r>
                      <a:r>
                        <a:rPr lang="en-GB" sz="1800" baseline="0" dirty="0"/>
                        <a:t> Average Weekly Referrals (last 4wks)</a:t>
                      </a:r>
                      <a:endParaRPr lang="en-GB" sz="1800" dirty="0"/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232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200">
                <a:tc>
                  <a:txBody>
                    <a:bodyPr/>
                    <a:lstStyle/>
                    <a:p>
                      <a:r>
                        <a:rPr lang="en-GB" sz="1800" dirty="0"/>
                        <a:t>Best week to</a:t>
                      </a:r>
                      <a:r>
                        <a:rPr lang="en-GB" sz="1800" baseline="0" dirty="0"/>
                        <a:t> date</a:t>
                      </a:r>
                      <a:endParaRPr lang="en-GB" sz="1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W/E 3/10/16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274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200">
                <a:tc>
                  <a:txBody>
                    <a:bodyPr/>
                    <a:lstStyle/>
                    <a:p>
                      <a:r>
                        <a:rPr lang="en-GB" sz="1800" dirty="0"/>
                        <a:t>Best day to date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3/10/16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67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0033163"/>
              </p:ext>
            </p:extLst>
          </p:nvPr>
        </p:nvGraphicFramePr>
        <p:xfrm>
          <a:off x="431427" y="3865445"/>
          <a:ext cx="6350374" cy="2309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9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48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61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0102">
                <a:tc>
                  <a:txBody>
                    <a:bodyPr/>
                    <a:lstStyle/>
                    <a:p>
                      <a:r>
                        <a:rPr lang="en-GB" sz="1600" dirty="0"/>
                        <a:t>To end of Sept 2016</a:t>
                      </a:r>
                    </a:p>
                  </a:txBody>
                  <a:tcPr marL="68580" marR="6858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Number of</a:t>
                      </a:r>
                      <a:r>
                        <a:rPr lang="en-GB" sz="1600" baseline="0" dirty="0"/>
                        <a:t> referrals</a:t>
                      </a:r>
                      <a:endParaRPr lang="en-GB" sz="1600" dirty="0"/>
                    </a:p>
                  </a:txBody>
                  <a:tcPr marL="68580" marR="6858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Percentage</a:t>
                      </a:r>
                    </a:p>
                  </a:txBody>
                  <a:tcPr marL="68580" marR="6858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983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MDS (Blister Pack)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</a:p>
                  </a:txBody>
                  <a:tcPr marL="2858" marR="2858" marT="381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983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Medicines Use Review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2858" marR="2858" marT="381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983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Information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2858" marR="2858" marT="381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983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New Medicine Service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2858" marR="2858" marT="381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983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Care Home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2858" marR="2858" marT="381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983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Home Visit (since 26.6.16)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2858" marR="2858" marT="381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Rectangular Callout 5"/>
          <p:cNvSpPr/>
          <p:nvPr/>
        </p:nvSpPr>
        <p:spPr>
          <a:xfrm>
            <a:off x="7454152" y="1566162"/>
            <a:ext cx="1483660" cy="1046409"/>
          </a:xfrm>
          <a:prstGeom prst="wedgeRectCallout">
            <a:avLst>
              <a:gd name="adj1" fmla="val -94916"/>
              <a:gd name="adj2" fmla="val 67579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Each community pharmacy receives two referrals  per week on average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7454151" y="3669644"/>
            <a:ext cx="1483660" cy="1919596"/>
          </a:xfrm>
          <a:prstGeom prst="wedgeRectCallout">
            <a:avLst>
              <a:gd name="adj1" fmla="val -93062"/>
              <a:gd name="adj2" fmla="val -12723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MDS referrals let community pharmacists know of changes for patients with </a:t>
            </a:r>
            <a:r>
              <a:rPr lang="en-GB" sz="1400" i="1" dirty="0"/>
              <a:t>existing</a:t>
            </a:r>
            <a:r>
              <a:rPr lang="en-GB" sz="1400" dirty="0"/>
              <a:t> Monitored Dosage Systems (Blister Packs)</a:t>
            </a:r>
          </a:p>
        </p:txBody>
      </p:sp>
    </p:spTree>
    <p:extLst>
      <p:ext uri="{BB962C8B-B14F-4D97-AF65-F5344CB8AC3E}">
        <p14:creationId xmlns:p14="http://schemas.microsoft.com/office/powerpoint/2010/main" val="104580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9981751"/>
              </p:ext>
            </p:extLst>
          </p:nvPr>
        </p:nvGraphicFramePr>
        <p:xfrm>
          <a:off x="539552" y="1236198"/>
          <a:ext cx="8064896" cy="39990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92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9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 weeks</a:t>
                      </a:r>
                      <a:r>
                        <a:rPr lang="en-GB" sz="1800" baseline="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to end of September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GB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GB" sz="1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9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GB" sz="24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Readmissions</a:t>
                      </a:r>
                      <a:endParaRPr lang="en-GB" sz="20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Referrals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92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Likely admission within 28 days (</a:t>
                      </a:r>
                      <a:r>
                        <a:rPr lang="en-GB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RiO</a:t>
                      </a: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3)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GB" sz="20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3.5%</a:t>
                      </a:r>
                      <a:endParaRPr lang="en-GB" sz="20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92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Possible admission within 28 days (</a:t>
                      </a:r>
                      <a:r>
                        <a:rPr lang="en-GB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RiO</a:t>
                      </a: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2)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en-GB" sz="20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  <a:endParaRPr lang="en-GB" sz="20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92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likelihood of admission (</a:t>
                      </a:r>
                      <a:r>
                        <a:rPr lang="en-GB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RiO</a:t>
                      </a: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1)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762</a:t>
                      </a:r>
                      <a:endParaRPr lang="en-GB" sz="2000" b="1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76.5%</a:t>
                      </a:r>
                      <a:endParaRPr lang="en-GB" sz="20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923">
                <a:tc>
                  <a:txBody>
                    <a:bodyPr/>
                    <a:lstStyle/>
                    <a:p>
                      <a:endParaRPr lang="en-GB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22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kern="12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Saved dispensing time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Referrals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392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395</a:t>
                      </a:r>
                      <a:endParaRPr lang="en-GB" sz="1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40%</a:t>
                      </a:r>
                      <a:endParaRPr lang="en-GB" sz="1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392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602</a:t>
                      </a:r>
                      <a:endParaRPr lang="en-GB" sz="2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60%</a:t>
                      </a:r>
                      <a:endParaRPr lang="en-GB" sz="2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3923">
                <a:tc>
                  <a:txBody>
                    <a:bodyPr/>
                    <a:lstStyle/>
                    <a:p>
                      <a:endParaRPr lang="en-GB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39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GB" sz="2400" b="1" kern="12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Reduced waste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Referrals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392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369</a:t>
                      </a:r>
                      <a:endParaRPr lang="en-GB" sz="1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37%</a:t>
                      </a:r>
                      <a:endParaRPr lang="en-GB" sz="1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392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628</a:t>
                      </a:r>
                      <a:endParaRPr lang="en-GB" sz="2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63%</a:t>
                      </a:r>
                      <a:endParaRPr lang="en-GB" sz="2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Refer-to-Pharmacy Outcomes</a:t>
            </a:r>
          </a:p>
        </p:txBody>
      </p:sp>
    </p:spTree>
    <p:extLst>
      <p:ext uri="{BB962C8B-B14F-4D97-AF65-F5344CB8AC3E}">
        <p14:creationId xmlns:p14="http://schemas.microsoft.com/office/powerpoint/2010/main" val="72166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dirty="0"/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AutoNum type="alphaUcPeriod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/>
          </a:p>
        </p:txBody>
      </p:sp>
      <p:pic>
        <p:nvPicPr>
          <p:cNvPr id="23556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15" b="26984"/>
          <a:stretch>
            <a:fillRect/>
          </a:stretch>
        </p:blipFill>
        <p:spPr bwMode="auto">
          <a:xfrm>
            <a:off x="0" y="1"/>
            <a:ext cx="9144000" cy="146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1844824"/>
            <a:ext cx="9144000" cy="5670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Font typeface="Arial" charset="0"/>
              <a:buNone/>
              <a:defRPr/>
            </a:pPr>
            <a:r>
              <a:rPr lang="en-US" sz="3200" dirty="0">
                <a:solidFill>
                  <a:srgbClr val="008000"/>
                </a:solidFill>
                <a:latin typeface="Arial Rounded MT Bold"/>
                <a:cs typeface="Arial Rounded MT Bold"/>
              </a:rPr>
              <a:t>% of readmissions for the same diagnosis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US" sz="3200" dirty="0">
                <a:solidFill>
                  <a:srgbClr val="008000"/>
                </a:solidFill>
                <a:latin typeface="Arial Rounded MT Bold"/>
                <a:cs typeface="Arial Rounded MT Bold"/>
              </a:rPr>
              <a:t>from medical wards: </a:t>
            </a:r>
            <a:r>
              <a:rPr lang="en-US" sz="3200" b="1" i="1" dirty="0">
                <a:solidFill>
                  <a:srgbClr val="008000"/>
                </a:solidFill>
                <a:latin typeface="Arial Rounded MT Bold"/>
                <a:cs typeface="Arial Rounded MT Bold"/>
              </a:rPr>
              <a:t>An early SIGNAL</a:t>
            </a:r>
          </a:p>
          <a:p>
            <a:pPr marL="0" indent="0" algn="ctr">
              <a:buFont typeface="Arial" charset="0"/>
              <a:buNone/>
              <a:defRPr/>
            </a:pPr>
            <a:endParaRPr lang="en-US" dirty="0"/>
          </a:p>
          <a:p>
            <a:pPr marL="0" indent="0" algn="ctr">
              <a:buFont typeface="Arial" charset="0"/>
              <a:buNone/>
              <a:defRPr/>
            </a:pPr>
            <a:endParaRPr lang="en-US" dirty="0"/>
          </a:p>
          <a:p>
            <a:pPr marL="0" indent="0" algn="ctr">
              <a:buFont typeface="Arial" charset="0"/>
              <a:buNone/>
              <a:defRPr/>
            </a:pPr>
            <a:endParaRPr lang="en-US" dirty="0"/>
          </a:p>
          <a:p>
            <a:pPr marL="0" indent="0" algn="ctr">
              <a:buFont typeface="Arial" charset="0"/>
              <a:buNone/>
              <a:defRPr/>
            </a:pPr>
            <a:endParaRPr lang="en-US" dirty="0"/>
          </a:p>
          <a:p>
            <a:pPr marL="0" indent="0" algn="ctr">
              <a:buFont typeface="Arial" charset="0"/>
              <a:buNone/>
              <a:defRPr/>
            </a:pPr>
            <a:endParaRPr lang="en-US" dirty="0"/>
          </a:p>
          <a:p>
            <a:pPr marL="0" indent="0" algn="ctr">
              <a:buFont typeface="Arial" charset="0"/>
              <a:buNone/>
              <a:defRPr/>
            </a:pPr>
            <a:endParaRPr lang="en-US" dirty="0"/>
          </a:p>
          <a:p>
            <a:pPr marL="0" indent="0" algn="ctr">
              <a:buFont typeface="Arial" charset="0"/>
              <a:buNone/>
              <a:defRPr/>
            </a:pPr>
            <a:endParaRPr lang="en-US" dirty="0"/>
          </a:p>
          <a:p>
            <a:pPr algn="ctr">
              <a:defRPr/>
            </a:pPr>
            <a:endParaRPr lang="en-US" sz="1050" dirty="0"/>
          </a:p>
          <a:p>
            <a:pPr algn="ctr">
              <a:defRPr/>
            </a:pPr>
            <a:r>
              <a:rPr lang="en-US" sz="3600" dirty="0"/>
              <a:t>Equates to </a:t>
            </a:r>
            <a:r>
              <a:rPr lang="en-GB" sz="3600" b="1" dirty="0">
                <a:solidFill>
                  <a:srgbClr val="FF0000"/>
                </a:solidFill>
              </a:rPr>
              <a:t>60</a:t>
            </a:r>
            <a:r>
              <a:rPr lang="en-GB" sz="3600" dirty="0"/>
              <a:t> less people readmitted</a:t>
            </a:r>
          </a:p>
          <a:p>
            <a:pPr algn="ctr">
              <a:defRPr/>
            </a:pPr>
            <a:r>
              <a:rPr lang="en-GB" sz="3600" dirty="0"/>
              <a:t>in this 6 month period</a:t>
            </a:r>
          </a:p>
          <a:p>
            <a:pPr algn="ctr">
              <a:defRPr/>
            </a:pPr>
            <a:r>
              <a:rPr lang="en-GB" sz="3200" dirty="0">
                <a:solidFill>
                  <a:srgbClr val="008000"/>
                </a:solidFill>
                <a:latin typeface="Arial Rounded MT Bold"/>
                <a:cs typeface="Arial Rounded MT Bold"/>
              </a:rPr>
              <a:t>Lord Carter says: £3,500/patient episode</a:t>
            </a:r>
            <a:endParaRPr lang="en-US" sz="3200" dirty="0">
              <a:solidFill>
                <a:srgbClr val="008000"/>
              </a:solidFill>
              <a:latin typeface="Arial Rounded MT Bold"/>
              <a:cs typeface="Arial Rounded MT Bold"/>
            </a:endParaRPr>
          </a:p>
          <a:p>
            <a:pPr marL="0" indent="0" algn="ctr">
              <a:buFont typeface="Arial" charset="0"/>
              <a:buNone/>
              <a:defRPr/>
            </a:pPr>
            <a:endParaRPr lang="en-US" dirty="0"/>
          </a:p>
          <a:p>
            <a:pPr marL="0" indent="0" algn="ctr">
              <a:buFont typeface="Arial" charset="0"/>
              <a:buNone/>
              <a:defRPr/>
            </a:pPr>
            <a:endParaRPr lang="en-US" dirty="0"/>
          </a:p>
          <a:p>
            <a:pPr marL="0" indent="0" algn="ctr">
              <a:buFont typeface="Arial" charset="0"/>
              <a:buNone/>
              <a:defRPr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3189185"/>
              </p:ext>
            </p:extLst>
          </p:nvPr>
        </p:nvGraphicFramePr>
        <p:xfrm>
          <a:off x="818445" y="2935113"/>
          <a:ext cx="7537400" cy="1947333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768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84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Period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Readmissions at 28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4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January -July 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050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January - July</a:t>
                      </a:r>
                      <a:r>
                        <a:rPr lang="en-US" sz="2400" b="1" baseline="0" dirty="0"/>
                        <a:t> 2016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3.2%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627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15" b="26984"/>
          <a:stretch>
            <a:fillRect/>
          </a:stretch>
        </p:blipFill>
        <p:spPr bwMode="auto">
          <a:xfrm>
            <a:off x="0" y="0"/>
            <a:ext cx="91440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44104" y="3886200"/>
            <a:ext cx="6400800" cy="1752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242604" y="1164958"/>
            <a:ext cx="9504338" cy="1470025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008000"/>
                </a:solidFill>
                <a:latin typeface="Arial Rounded MT Bold"/>
                <a:cs typeface="Arial Rounded MT Bold"/>
              </a:rPr>
              <a:t>Royal Pharmaceutical Society</a:t>
            </a:r>
            <a:br>
              <a:rPr lang="en-US" sz="3000" dirty="0">
                <a:solidFill>
                  <a:srgbClr val="008000"/>
                </a:solidFill>
                <a:latin typeface="Arial Rounded MT Bold"/>
                <a:cs typeface="Arial Rounded MT Bold"/>
              </a:rPr>
            </a:br>
            <a:r>
              <a:rPr lang="en-US" sz="3000" dirty="0">
                <a:solidFill>
                  <a:srgbClr val="008000"/>
                </a:solidFill>
                <a:latin typeface="Arial Rounded MT Bold"/>
                <a:cs typeface="Arial Rounded MT Bold"/>
              </a:rPr>
              <a:t>Leadership in Pharmacy award 2016</a:t>
            </a:r>
          </a:p>
        </p:txBody>
      </p:sp>
      <p:pic>
        <p:nvPicPr>
          <p:cNvPr id="3" name="Picture 2" descr="RPS leadership im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90" y="2634983"/>
            <a:ext cx="7203065" cy="402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20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10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15" b="26984"/>
          <a:stretch>
            <a:fillRect/>
          </a:stretch>
        </p:blipFill>
        <p:spPr bwMode="auto">
          <a:xfrm>
            <a:off x="0" y="0"/>
            <a:ext cx="91440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44104" y="3886200"/>
            <a:ext cx="6400800" cy="1752600"/>
          </a:xfrm>
        </p:spPr>
        <p:txBody>
          <a:bodyPr/>
          <a:lstStyle/>
          <a:p>
            <a:r>
              <a:rPr lang="en-US" dirty="0"/>
              <a:t>delay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242604" y="1164958"/>
            <a:ext cx="9504338" cy="1470025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008000"/>
                </a:solidFill>
                <a:latin typeface="Arial Rounded MT Bold"/>
                <a:cs typeface="Arial Rounded MT Bold"/>
              </a:rPr>
              <a:t>Patient Safety Award winner 2016</a:t>
            </a:r>
            <a:br>
              <a:rPr lang="en-US" sz="3000" dirty="0">
                <a:solidFill>
                  <a:srgbClr val="008000"/>
                </a:solidFill>
                <a:latin typeface="Arial Rounded MT Bold"/>
                <a:cs typeface="Arial Rounded MT Bold"/>
              </a:rPr>
            </a:br>
            <a:r>
              <a:rPr lang="en-US" sz="3000" dirty="0">
                <a:solidFill>
                  <a:srgbClr val="008000"/>
                </a:solidFill>
                <a:latin typeface="Arial Rounded MT Bold"/>
                <a:cs typeface="Arial Rounded MT Bold"/>
              </a:rPr>
              <a:t>Best Emerging Technology or IT</a:t>
            </a:r>
          </a:p>
        </p:txBody>
      </p:sp>
      <p:pic>
        <p:nvPicPr>
          <p:cNvPr id="2" name="Picture 1" descr="Screen Shot 2016-09-03 at 11.35.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683" y="2406680"/>
            <a:ext cx="6436120" cy="430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06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15" b="26984"/>
          <a:stretch>
            <a:fillRect/>
          </a:stretch>
        </p:blipFill>
        <p:spPr bwMode="auto">
          <a:xfrm>
            <a:off x="0" y="0"/>
            <a:ext cx="91440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44104" y="3886200"/>
            <a:ext cx="6400800" cy="1752600"/>
          </a:xfrm>
        </p:spPr>
        <p:txBody>
          <a:bodyPr/>
          <a:lstStyle/>
          <a:p>
            <a:r>
              <a:rPr lang="en-US" dirty="0"/>
              <a:t>delay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242604" y="1164958"/>
            <a:ext cx="9504338" cy="1470025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008000"/>
                </a:solidFill>
                <a:latin typeface="Arial Rounded MT Bold"/>
                <a:cs typeface="Arial Rounded MT Bold"/>
              </a:rPr>
              <a:t>Building </a:t>
            </a:r>
            <a:r>
              <a:rPr lang="en-US" sz="3000" b="1" dirty="0">
                <a:solidFill>
                  <a:srgbClr val="008000"/>
                </a:solidFill>
                <a:latin typeface="Arial Rounded MT Bold"/>
                <a:cs typeface="Arial Rounded MT Bold"/>
              </a:rPr>
              <a:t>Better Healthcare </a:t>
            </a:r>
            <a:r>
              <a:rPr lang="en-US" sz="3000" dirty="0">
                <a:solidFill>
                  <a:srgbClr val="008000"/>
                </a:solidFill>
                <a:latin typeface="Arial Rounded MT Bold"/>
                <a:cs typeface="Arial Rounded MT Bold"/>
              </a:rPr>
              <a:t>winner 2016</a:t>
            </a:r>
            <a:br>
              <a:rPr lang="en-US" sz="3000" dirty="0">
                <a:solidFill>
                  <a:srgbClr val="008000"/>
                </a:solidFill>
                <a:latin typeface="Arial Rounded MT Bold"/>
                <a:cs typeface="Arial Rounded MT Bold"/>
              </a:rPr>
            </a:br>
            <a:r>
              <a:rPr lang="en-US" sz="3000" dirty="0">
                <a:solidFill>
                  <a:srgbClr val="008000"/>
                </a:solidFill>
                <a:latin typeface="Arial Rounded MT Bold"/>
                <a:cs typeface="Arial Rounded MT Bold"/>
              </a:rPr>
              <a:t>Best Communications or IT product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348880"/>
            <a:ext cx="648072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88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401</Words>
  <Application>Microsoft Office PowerPoint</Application>
  <PresentationFormat>On-screen Show (4:3)</PresentationFormat>
  <Paragraphs>157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Arial Rounded MT Bold</vt:lpstr>
      <vt:lpstr>Calibri</vt:lpstr>
      <vt:lpstr>Office Theme</vt:lpstr>
      <vt:lpstr>PowerPoint Presentation</vt:lpstr>
      <vt:lpstr>PowerPoint Presentation</vt:lpstr>
      <vt:lpstr>Refer-to-Pharmacy Referrals to Oct‘16</vt:lpstr>
      <vt:lpstr>Refer-to-Pharmacy Facts</vt:lpstr>
      <vt:lpstr>Refer-to-Pharmacy Outcomes</vt:lpstr>
      <vt:lpstr>PowerPoint Presentation</vt:lpstr>
      <vt:lpstr>Royal Pharmaceutical Society Leadership in Pharmacy award 2016</vt:lpstr>
      <vt:lpstr>Patient Safety Award winner 2016 Best Emerging Technology or IT</vt:lpstr>
      <vt:lpstr>Building Better Healthcare winner 2016 Best Communications or IT product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Jackson</dc:creator>
  <cp:lastModifiedBy>Community Pharmacy Lancashire</cp:lastModifiedBy>
  <cp:revision>43</cp:revision>
  <dcterms:created xsi:type="dcterms:W3CDTF">2013-02-15T10:30:09Z</dcterms:created>
  <dcterms:modified xsi:type="dcterms:W3CDTF">2023-08-08T14:28:39Z</dcterms:modified>
</cp:coreProperties>
</file>